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512" r:id="rId5"/>
    <p:sldId id="513" r:id="rId6"/>
    <p:sldId id="260" r:id="rId7"/>
    <p:sldId id="520" r:id="rId8"/>
    <p:sldId id="531" r:id="rId9"/>
    <p:sldId id="521" r:id="rId10"/>
    <p:sldId id="522" r:id="rId11"/>
    <p:sldId id="523" r:id="rId12"/>
    <p:sldId id="524" r:id="rId13"/>
    <p:sldId id="527" r:id="rId14"/>
    <p:sldId id="268" r:id="rId15"/>
    <p:sldId id="312" r:id="rId16"/>
    <p:sldId id="314" r:id="rId17"/>
    <p:sldId id="529" r:id="rId18"/>
    <p:sldId id="518" r:id="rId19"/>
    <p:sldId id="525" r:id="rId20"/>
    <p:sldId id="526" r:id="rId21"/>
    <p:sldId id="519" r:id="rId22"/>
    <p:sldId id="514" r:id="rId23"/>
    <p:sldId id="516" r:id="rId24"/>
    <p:sldId id="517" r:id="rId25"/>
    <p:sldId id="515" r:id="rId26"/>
    <p:sldId id="259" r:id="rId27"/>
    <p:sldId id="530" r:id="rId28"/>
    <p:sldId id="52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FBD4-7C1D-6B9A-CC34-38A08CFCC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48292-3AD9-6E5C-96BB-97F9DAA3C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39AFD-9355-AA71-70C7-DE0E0EC9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6C25B-812A-1E8D-15B5-3517BB08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80DE2-4F57-FA5F-9871-C20B0ADD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1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5BF3-CBC1-7F2F-CC34-27095579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46C7A-C57E-D359-9398-71DC75DD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0D33-8712-DA12-F3EB-5E1A88E1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D5AE8-9B2F-BD49-CF2B-2E371B03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C4514-AF9D-9F49-9E91-99B083A6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6810D-F24A-F432-F2FC-C1353F369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EEFAD-2EB6-ED64-2216-DA2060A6E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603A-1C24-5044-1716-1F07F4E6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7859-904D-667F-AE72-132FCB0E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2612-21BE-3340-ECD6-DA2C86F9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4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906" y="1122426"/>
            <a:ext cx="9142562" cy="238722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>
                <a:latin typeface="Calibri Light" panose="020F0302020204030204" pitchFamily="34" charset="0"/>
              </a:defRPr>
            </a:lvl1pPr>
          </a:lstStyle>
          <a:p>
            <a:pPr indent="0">
              <a:buNone/>
            </a:pPr>
            <a:endParaRPr lang="en-US" sz="2322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831"/>
              </a:spcBef>
              <a:buNone/>
              <a:defRPr>
                <a:latin typeface="Calibri Light" panose="020F0302020204030204" pitchFamily="34" charset="0"/>
              </a:defRPr>
            </a:lvl1pPr>
          </a:lstStyle>
          <a:p>
            <a:pPr indent="0">
              <a:spcBef>
                <a:spcPts val="1514"/>
              </a:spcBef>
              <a:buNone/>
            </a:pPr>
            <a:endParaRPr lang="en-US" sz="2322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FCC3674-80BE-426C-9AF4-3156488B7F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73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3301-18AF-870F-C212-61CB249D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4F5B-DC5F-658B-67AF-2808E2A0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6D903-1A5C-DD86-559A-7100076B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70E-1BD0-5A7A-005A-55B2DF38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8AE4-DE6D-F14D-F4AC-648247BB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2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4C8B-6E5E-DE7A-32E4-1447754C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27759-149F-C7C3-DF5A-1DBEA413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53D23-48C5-B922-306F-E13A39C9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B15-062D-F0EC-5AD4-A5815879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6F85F-F58D-EA58-07FA-58D7D86D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9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CEFD-6058-2152-2C55-7ABA9BB7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0B97-B733-BF96-3D47-E4C5808EC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08348-B746-5552-E3C6-503AD92F6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E548-893F-72B9-E981-72056E50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9A6C7-3858-ADCE-7972-4EC3CCB5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55E2D-7B77-C94F-E2E4-3BE10E7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AF6B-C7C2-D14B-BCD1-D13D9E87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983A9-3541-7C01-A87C-5079ED31D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1C9E-532D-34EE-2D4E-79CD354A9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864E0-BFB0-9F27-34D3-A5838CE2E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13F00-E7D9-51DF-C3B4-E2EE229A7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27D33-A71D-873F-1E7B-38F81C48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0D929-9DC7-E0C6-B380-136352D1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85335-C0F0-9944-081B-0C83DC2C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1BF8-BDE4-DD5B-8093-43D379B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443F-E5D1-AD56-B8FA-A5BE21F8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074A9-976C-58C2-7D35-28F2166F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922E9-A9D4-2A9A-C573-014296C4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6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C72D-A5A3-4276-BED3-F1CC761C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895AE-D6FE-BBFC-607E-6DE7D2D1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19084-550C-E3E6-244E-C1497A9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A33-421A-092F-A76F-114627E1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D2A0E-60F4-191B-0AEE-90E761F83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BBBAB-7913-DE2C-E6C1-96B709A6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3FC4D-213C-32D5-E0C5-35C2A366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F543B-786F-CA0A-03BE-27A4EE2C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07A42-65B4-BC30-BE77-4819C146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F314-1D45-D07D-A981-DE1E0C7A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251C9-C451-E003-B859-707437218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9F891-6C07-9A2A-F600-E63CE998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4AB1-99E7-FD50-0829-C1408415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F125A-1FB9-10B1-95A5-0805EB52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727E0-960D-9B0E-6771-9F93524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38725-CBBA-BFAD-B799-7F2B195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0B0BB-C022-1A59-3842-EE975B0C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5A3-2B79-A1DB-2023-64FC64377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2BC842FF-0D3D-44AC-9EC6-C5F6A3B24860}" type="datetimeFigureOut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7892D-2AF7-5002-6018-4739DB54B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D5C2-B94E-FEC6-ECCF-DE14D3050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9AEED49-1CF9-4469-9CEE-539F41BB29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oi.lp@pacificinformatics.com.vn" TargetMode="External"/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105-F644-D68E-342A-40F009463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Tin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vi-VN" dirty="0">
                <a:latin typeface="Calibri Light" panose="020F0302020204030204" pitchFamily="34" charset="0"/>
              </a:rPr>
              <a:t>học ứng dụng</a:t>
            </a:r>
            <a:br>
              <a:rPr lang="vi-VN" dirty="0">
                <a:latin typeface="Calibri Light" panose="020F0302020204030204" pitchFamily="34" charset="0"/>
              </a:rPr>
            </a:br>
            <a:r>
              <a:rPr lang="vi-VN" sz="3600" dirty="0">
                <a:latin typeface="Calibri Light" panose="020F0302020204030204" pitchFamily="34" charset="0"/>
              </a:rPr>
              <a:t>(Applied Bioinformatics)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56907-E2C4-B33B-BF50-4BBEB7DB6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Calibri Light" panose="020F0302020204030204" pitchFamily="34" charset="0"/>
              </a:rPr>
              <a:t>Phuc Loi Luu, PhD</a:t>
            </a:r>
          </a:p>
          <a:p>
            <a:r>
              <a:rPr lang="vi-VN" sz="2000" dirty="0">
                <a:latin typeface="Calibri Light" panose="020F0302020204030204" pitchFamily="34" charset="0"/>
                <a:hlinkClick r:id="rId2"/>
              </a:rPr>
              <a:t>Luu.p.loi@googlemail.com</a:t>
            </a:r>
            <a:endParaRPr lang="vi-VN" sz="2000" dirty="0">
              <a:latin typeface="Calibri Light" panose="020F0302020204030204" pitchFamily="34" charset="0"/>
            </a:endParaRPr>
          </a:p>
          <a:p>
            <a:r>
              <a:rPr lang="vi-VN" sz="2000" dirty="0">
                <a:latin typeface="Calibri Light" panose="020F0302020204030204" pitchFamily="34" charset="0"/>
                <a:hlinkClick r:id="rId3"/>
              </a:rPr>
              <a:t>Loi.lp@pacificinformatics.com.vn</a:t>
            </a:r>
            <a:endParaRPr lang="vi-VN" sz="2000" dirty="0">
              <a:latin typeface="Calibri Light" panose="020F0302020204030204" pitchFamily="34" charset="0"/>
            </a:endParaRPr>
          </a:p>
          <a:p>
            <a:r>
              <a:rPr lang="vi-VN" sz="2000" dirty="0">
                <a:latin typeface="Calibri Light" panose="020F0302020204030204" pitchFamily="34" charset="0"/>
              </a:rPr>
              <a:t>22 July 2023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ABA8-DA7D-BC18-0720-F458898D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58" y="228622"/>
            <a:ext cx="1088822" cy="893741"/>
          </a:xfrm>
          <a:prstGeom prst="rect">
            <a:avLst/>
          </a:prstGeom>
        </p:spPr>
      </p:pic>
      <p:pic>
        <p:nvPicPr>
          <p:cNvPr id="1028" name="Picture 4" descr="Trường Đại học Khoa học Tự nhiên, ĐHQG-HCM - ĐHQG-HCM và các đơn vị thành  viên">
            <a:extLst>
              <a:ext uri="{FF2B5EF4-FFF2-40B4-BE49-F238E27FC236}">
                <a16:creationId xmlns:a16="http://schemas.microsoft.com/office/drawing/2014/main" id="{37AE2053-DC08-D147-682A-A6E5F624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40" y="115888"/>
            <a:ext cx="2115500" cy="138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F3491-10F0-2A6A-FEFD-96E31963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17" y="354838"/>
            <a:ext cx="10851481" cy="61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AB7BA-3273-A44C-6056-A9DD3452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2" y="400495"/>
            <a:ext cx="10983803" cy="60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015CD-B2DF-924A-5FC0-4699C089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4" y="531370"/>
            <a:ext cx="11054676" cy="59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0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F6F62-AD5F-BB94-C87F-18A9F28FB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950" y="464026"/>
            <a:ext cx="11055171" cy="5929948"/>
          </a:xfrm>
        </p:spPr>
      </p:pic>
    </p:spTree>
    <p:extLst>
      <p:ext uri="{BB962C8B-B14F-4D97-AF65-F5344CB8AC3E}">
        <p14:creationId xmlns:p14="http://schemas.microsoft.com/office/powerpoint/2010/main" val="213672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27918" y="516677"/>
            <a:ext cx="9131836" cy="694608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126"/>
                </a:lnTo>
                <a:lnTo>
                  <a:pt x="4608004" y="350126"/>
                </a:lnTo>
                <a:lnTo>
                  <a:pt x="4608004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 Light" panose="020F0302020204030204" pitchFamily="34" charset="0"/>
              </a:rPr>
              <a:t>Bulk RNA-seq</a:t>
            </a:r>
            <a:endParaRPr sz="4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5813" y="1346505"/>
            <a:ext cx="8636047" cy="690316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sz="218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r>
              <a:rPr sz="2180" spc="-10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89" dirty="0">
                <a:latin typeface="Calibri Light" panose="020F0302020204030204" pitchFamily="34" charset="0"/>
                <a:cs typeface="Calibri Light" panose="020F0302020204030204" pitchFamily="34" charset="0"/>
              </a:rPr>
              <a:t>amounts</a:t>
            </a:r>
            <a:r>
              <a:rPr sz="2180" spc="-5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139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218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178" dirty="0">
                <a:latin typeface="Calibri Light" panose="020F0302020204030204" pitchFamily="34" charset="0"/>
                <a:cs typeface="Calibri Light" panose="020F0302020204030204" pitchFamily="34" charset="0"/>
              </a:rPr>
              <a:t>used</a:t>
            </a:r>
            <a:r>
              <a:rPr sz="218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218" dirty="0">
                <a:latin typeface="Calibri Light" panose="020F0302020204030204" pitchFamily="34" charset="0"/>
                <a:cs typeface="Calibri Light" panose="020F0302020204030204" pitchFamily="34" charset="0"/>
              </a:rPr>
              <a:t>as</a:t>
            </a:r>
            <a:r>
              <a:rPr sz="2180" spc="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180" spc="-9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89" dirty="0">
                <a:latin typeface="Calibri Light" panose="020F0302020204030204" pitchFamily="34" charset="0"/>
                <a:cs typeface="Calibri Light" panose="020F0302020204030204" pitchFamily="34" charset="0"/>
              </a:rPr>
              <a:t>proxy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99" dirty="0">
                <a:latin typeface="Calibri Light" panose="020F0302020204030204" pitchFamily="34" charset="0"/>
                <a:cs typeface="Calibri Light" panose="020F0302020204030204" pitchFamily="34" charset="0"/>
              </a:rPr>
              <a:t>amounts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sz="218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99" dirty="0">
                <a:latin typeface="Calibri Light" panose="020F0302020204030204" pitchFamily="34" charset="0"/>
                <a:cs typeface="Calibri Light" panose="020F0302020204030204" pitchFamily="34" charset="0"/>
              </a:rPr>
              <a:t>corresponding </a:t>
            </a:r>
            <a:r>
              <a:rPr sz="2180" spc="-79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proteins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within</a:t>
            </a:r>
            <a:r>
              <a:rPr sz="218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18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80" spc="-79" dirty="0">
                <a:latin typeface="Calibri Light" panose="020F0302020204030204" pitchFamily="34" charset="0"/>
                <a:cs typeface="Calibri Light" panose="020F0302020204030204" pitchFamily="34" charset="0"/>
              </a:rPr>
              <a:t>given</a:t>
            </a:r>
            <a:r>
              <a:rPr sz="218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tissue.</a:t>
            </a:r>
            <a:endParaRPr sz="218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301" y="2065648"/>
            <a:ext cx="7727454" cy="406739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3AB73A-CE80-14A0-14EB-496FBB2E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95" y="1314975"/>
            <a:ext cx="9135611" cy="47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10142-BD16-9F5B-8100-EA961D07244A}"/>
              </a:ext>
            </a:extLst>
          </p:cNvPr>
          <p:cNvSpPr txBox="1"/>
          <p:nvPr/>
        </p:nvSpPr>
        <p:spPr>
          <a:xfrm>
            <a:off x="3528970" y="6298036"/>
            <a:ext cx="5757967" cy="30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7" dirty="0">
                <a:latin typeface="Calibri Light" panose="020F0302020204030204" pitchFamily="34" charset="0"/>
              </a:rPr>
              <a:t>https://www.otogenetics.com/rna-sequencing-vs-microarray/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B7D9E-9376-9AA2-7B32-A1F4FD5AFCFF}"/>
              </a:ext>
            </a:extLst>
          </p:cNvPr>
          <p:cNvSpPr txBox="1"/>
          <p:nvPr/>
        </p:nvSpPr>
        <p:spPr>
          <a:xfrm>
            <a:off x="1867949" y="257961"/>
            <a:ext cx="8154099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67" dirty="0">
                <a:latin typeface="Calibri Light" panose="020F0302020204030204" pitchFamily="34" charset="0"/>
              </a:rPr>
              <a:t>Microarray vs RNA-seq</a:t>
            </a:r>
          </a:p>
        </p:txBody>
      </p:sp>
    </p:spTree>
    <p:extLst>
      <p:ext uri="{BB962C8B-B14F-4D97-AF65-F5344CB8AC3E}">
        <p14:creationId xmlns:p14="http://schemas.microsoft.com/office/powerpoint/2010/main" val="350189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DC355-CC5F-2137-B7DC-F1890C7C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27" y="408964"/>
            <a:ext cx="7703947" cy="6243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7FDE48-243B-A96A-7D47-5730341DF37C}"/>
              </a:ext>
            </a:extLst>
          </p:cNvPr>
          <p:cNvSpPr txBox="1"/>
          <p:nvPr/>
        </p:nvSpPr>
        <p:spPr>
          <a:xfrm>
            <a:off x="8663032" y="104011"/>
            <a:ext cx="1963026" cy="21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93" dirty="0">
                <a:latin typeface="Calibri Light" panose="020F0302020204030204" pitchFamily="34" charset="0"/>
              </a:rPr>
              <a:t>10.1007/978-1-4939-7834-2_2</a:t>
            </a:r>
          </a:p>
        </p:txBody>
      </p:sp>
    </p:spTree>
    <p:extLst>
      <p:ext uri="{BB962C8B-B14F-4D97-AF65-F5344CB8AC3E}">
        <p14:creationId xmlns:p14="http://schemas.microsoft.com/office/powerpoint/2010/main" val="379657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4">
            <a:extLst>
              <a:ext uri="{FF2B5EF4-FFF2-40B4-BE49-F238E27FC236}">
                <a16:creationId xmlns:a16="http://schemas.microsoft.com/office/drawing/2014/main" id="{54A40FD8-7E15-BD9C-AABF-CB516FBEDF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123" y="1778000"/>
            <a:ext cx="9391749" cy="4113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7107A9-3BEC-C817-8670-0545D5593030}"/>
              </a:ext>
            </a:extLst>
          </p:cNvPr>
          <p:cNvSpPr txBox="1"/>
          <p:nvPr/>
        </p:nvSpPr>
        <p:spPr>
          <a:xfrm>
            <a:off x="1867949" y="257961"/>
            <a:ext cx="8154099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67" dirty="0">
                <a:latin typeface="Calibri Light" panose="020F0302020204030204" pitchFamily="34" charset="0"/>
              </a:rPr>
              <a:t>Differential gene expression (DGE)</a:t>
            </a:r>
            <a:endParaRPr lang="en-US" sz="3567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0E1B-39DF-4E9F-B0F6-9802F4A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>
            <a:normAutofit fontScale="90000"/>
          </a:bodyPr>
          <a:lstStyle/>
          <a:p>
            <a:pPr algn="ctr"/>
            <a:r>
              <a:rPr lang="vi-VN" dirty="0">
                <a:latin typeface="Calibri Light" panose="020F0302020204030204" pitchFamily="34" charset="0"/>
              </a:rPr>
              <a:t>Projects and important dates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3BA982-83F8-3221-FB1D-EF676D4B5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882556"/>
              </p:ext>
            </p:extLst>
          </p:nvPr>
        </p:nvGraphicFramePr>
        <p:xfrm>
          <a:off x="838200" y="1107440"/>
          <a:ext cx="10515600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57189815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507715326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2801679016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40386951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048074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No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Project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Aim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Requirement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Group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1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Build up breast cancer gene panel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Build, examine genome structure, processing two datasets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Programming bash and R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Moclecular biology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A, B, C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1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2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Processing a gene panel sequencing dataset of a panel cancer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Processing and interpretation of the result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Programming bash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Moclecular biology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D,F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3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3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Processing a exome sequencing dataset of a cancer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Processing and interpretation of the result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Programming bash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Moclecular biology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G,H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4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Clinical NIPT test from Gene Solution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Understanding processing and interpretation of the result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Programming 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Moclecular biology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Clinical background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I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79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5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Pharmaco-genomics test from Gene Story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  <a:p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Understanding processing and interpretation of the result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Programming 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Moclecular biology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Clinical background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M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47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6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 Light" panose="020F0302020204030204" pitchFamily="34" charset="0"/>
                        </a:rPr>
                        <a:t>The Contribution of Germline Pathogenic Variants in Breast</a:t>
                      </a:r>
                      <a:r>
                        <a:rPr lang="vi-VN" sz="1400" dirty="0"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sz="1400" dirty="0">
                          <a:latin typeface="Calibri Light" panose="020F0302020204030204" pitchFamily="34" charset="0"/>
                        </a:rPr>
                        <a:t>Cancer Genes to Contralateral Breast Cancer Risk in</a:t>
                      </a:r>
                      <a:r>
                        <a:rPr lang="vi-VN" sz="1400" dirty="0"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sz="1400" dirty="0"/>
                        <a:t>BRCA1/BRCA2/PALB2-Negative Women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Understanding the artical and interpretation of the result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Moclecular biology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vi-VN" sz="1400" dirty="0">
                          <a:latin typeface="Calibri Light" panose="020F0302020204030204" pitchFamily="34" charset="0"/>
                        </a:rPr>
                        <a:t>- Clinical background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Calibri Light" panose="020F0302020204030204" pitchFamily="34" charset="0"/>
                        </a:rPr>
                        <a:t>K</a:t>
                      </a:r>
                      <a:endParaRPr lang="en-US" sz="1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1259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15C0D7-5C0C-B5F0-C006-7F253B0E7480}"/>
              </a:ext>
            </a:extLst>
          </p:cNvPr>
          <p:cNvSpPr txBox="1"/>
          <p:nvPr/>
        </p:nvSpPr>
        <p:spPr>
          <a:xfrm>
            <a:off x="838200" y="5867400"/>
            <a:ext cx="10927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dirty="0">
                <a:latin typeface="Calibri Light" panose="020F0302020204030204" pitchFamily="34" charset="0"/>
              </a:rPr>
              <a:t>https://pdfs.semanticscholar.org/82f0/97db6a57a606b87be2fe01ccf2bf3bd2e326.pdf</a:t>
            </a:r>
            <a:endParaRPr lang="en-US" sz="14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86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>
            <a:noAutofit/>
          </a:bodyPr>
          <a:lstStyle/>
          <a:p>
            <a:pPr algn="ctr"/>
            <a:r>
              <a:rPr lang="vi-VN" sz="3200" dirty="0">
                <a:latin typeface="Calibri Light" panose="020F0302020204030204" pitchFamily="34" charset="0"/>
              </a:rPr>
              <a:t>Do we need to install and learn Ubuntu and programing?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latin typeface="Calibri Light" panose="020F0302020204030204" pitchFamily="34" charset="0"/>
              </a:rPr>
              <a:t>Không học Ubuntu và lập trình được không?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 Light" panose="020F0302020204030204" pitchFamily="34" charset="0"/>
              </a:rPr>
              <a:t>Được nhe!</a:t>
            </a:r>
            <a:endParaRPr lang="en-US" sz="3200" dirty="0">
              <a:latin typeface="Calibri Light" panose="020F03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8131-769A-F525-5C68-104D130F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" panose="020F0302020204030204" pitchFamily="34" charset="0"/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F752-884E-6C63-6459-24E720E60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Class member introduction</a:t>
            </a:r>
          </a:p>
          <a:p>
            <a:r>
              <a:rPr lang="en-US" dirty="0"/>
              <a:t>Curriculum</a:t>
            </a:r>
            <a:endParaRPr lang="vi-VN" dirty="0"/>
          </a:p>
          <a:p>
            <a:r>
              <a:rPr lang="vi-VN" dirty="0"/>
              <a:t>Projects and important dates</a:t>
            </a:r>
          </a:p>
          <a:p>
            <a:r>
              <a:rPr lang="vi-VN" dirty="0"/>
              <a:t>Evalutation for the course</a:t>
            </a:r>
          </a:p>
          <a:p>
            <a:r>
              <a:rPr lang="vi-VN" dirty="0"/>
              <a:t>How my lecture work?</a:t>
            </a:r>
          </a:p>
          <a:p>
            <a:r>
              <a:rPr lang="vi-VN" dirty="0"/>
              <a:t>Linux environment and command lines</a:t>
            </a:r>
          </a:p>
          <a:p>
            <a:r>
              <a:rPr lang="vi-VN" dirty="0"/>
              <a:t>Awk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14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 dirty="0">
                <a:latin typeface="Calibri Light" panose="020F0302020204030204" pitchFamily="34" charset="0"/>
              </a:rPr>
              <a:t>Được, nhưng như có chân mà ngồi xe lăn!</a:t>
            </a:r>
            <a:endParaRPr lang="en-US" sz="2400" b="1" dirty="0">
              <a:latin typeface="Calibri Light" panose="020F03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4A28AC9-63B9-F113-E71C-F84308C687F7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latin typeface="Calibri Light" panose="020F0302020204030204" pitchFamily="34" charset="0"/>
              </a:rPr>
              <a:t>Không học Ubuntu và lập trình được không?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CE56BE-7E3D-A8B6-4985-7EC5A32AFB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16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3200">
                <a:latin typeface="Calibri Light" panose="020F0302020204030204" pitchFamily="34" charset="0"/>
              </a:rPr>
              <a:t>Do we need to install and learn Ubuntu and programing?</a:t>
            </a:r>
            <a:endParaRPr lang="vi-VN" sz="3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1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0E1B-39DF-4E9F-B0F6-9802F4A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528955"/>
          </a:xfrm>
        </p:spPr>
        <p:txBody>
          <a:bodyPr>
            <a:normAutofit fontScale="90000"/>
          </a:bodyPr>
          <a:lstStyle/>
          <a:p>
            <a:pPr algn="ctr"/>
            <a:r>
              <a:rPr lang="vi-VN" dirty="0">
                <a:latin typeface="Calibri Light" panose="020F0302020204030204" pitchFamily="34" charset="0"/>
              </a:rPr>
              <a:t>Evalutation for the course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2D48D3-47B7-6D5E-F30D-32E34F6BB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/>
              <a:t>Presentation date (final exam): </a:t>
            </a:r>
            <a:r>
              <a:rPr lang="vi-VN" sz="2800" b="1" dirty="0"/>
              <a:t>30 September 2023</a:t>
            </a:r>
          </a:p>
          <a:p>
            <a:r>
              <a:rPr lang="vi-VN" sz="2800" dirty="0"/>
              <a:t>30 min each group</a:t>
            </a:r>
          </a:p>
          <a:p>
            <a:r>
              <a:rPr lang="vi-VN" sz="2800" dirty="0"/>
              <a:t>5-10 questions each student</a:t>
            </a:r>
          </a:p>
          <a:p>
            <a:r>
              <a:rPr lang="vi-VN" sz="2800" dirty="0"/>
              <a:t>Report (20) + Presentation (20) + Slide (10) + Questions for the presentation (25) + Questions for the all the lectures (25)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1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EC38-8A13-3AC0-51A4-01936FF4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 Light" panose="020F0302020204030204" pitchFamily="34" charset="0"/>
              </a:rPr>
              <a:t>How does my lecture 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7C8C-2453-0CA3-732D-EB53EFED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Start at 8:00 AM every Saturday from 22 July to 30 September 2023 (9 week, one week off – 2 September - National holiday)</a:t>
            </a:r>
          </a:p>
          <a:p>
            <a:r>
              <a:rPr lang="vi-VN" dirty="0"/>
              <a:t>15 min oral test at the begin of the lecture</a:t>
            </a:r>
          </a:p>
          <a:p>
            <a:r>
              <a:rPr lang="vi-VN" dirty="0"/>
              <a:t>Use Skype to record the lecture via group </a:t>
            </a:r>
            <a:r>
              <a:rPr lang="en-US" dirty="0"/>
              <a:t>https://join.skype.com/shHtfbx08aaj</a:t>
            </a:r>
            <a:endParaRPr lang="vi-VN" dirty="0"/>
          </a:p>
          <a:p>
            <a:r>
              <a:rPr lang="vi-VN" dirty="0"/>
              <a:t>Upload to youtube (you can review lecture at home)</a:t>
            </a:r>
          </a:p>
          <a:p>
            <a:r>
              <a:rPr lang="vi-VN" dirty="0"/>
              <a:t>Looking for volunteers to take care lecture videos (Cut the lecture into 10 min clips): Gấm, Thanh and Tú</a:t>
            </a:r>
          </a:p>
          <a:p>
            <a:r>
              <a:rPr lang="vi-VN" dirty="0"/>
              <a:t>Time breaks in a lecture (</a:t>
            </a:r>
            <a:r>
              <a:rPr lang="vi-VN" b="1" dirty="0"/>
              <a:t>8:30-8:40 </a:t>
            </a:r>
            <a:r>
              <a:rPr lang="vi-VN" dirty="0"/>
              <a:t>AM, </a:t>
            </a:r>
            <a:r>
              <a:rPr lang="vi-VN" b="1" dirty="0"/>
              <a:t>9:50-10</a:t>
            </a:r>
            <a:r>
              <a:rPr lang="vi-VN" dirty="0"/>
              <a:t> AM, </a:t>
            </a:r>
            <a:r>
              <a:rPr lang="vi-VN" b="1" dirty="0"/>
              <a:t>10:50-11</a:t>
            </a:r>
            <a:r>
              <a:rPr lang="vi-VN" dirty="0"/>
              <a:t> AM)</a:t>
            </a:r>
          </a:p>
          <a:p>
            <a:r>
              <a:rPr lang="vi-VN" dirty="0"/>
              <a:t>No attendance checking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2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pPr algn="ctr"/>
            <a:r>
              <a:rPr lang="vi-VN" dirty="0">
                <a:latin typeface="Calibri Light" panose="020F0302020204030204" pitchFamily="34" charset="0"/>
              </a:rPr>
              <a:t>No attendance checking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latin typeface="Calibri Light" panose="020F0302020204030204" pitchFamily="34" charset="0"/>
              </a:rPr>
              <a:t>Nghỉ học được không bạn?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 Light" panose="020F0302020204030204" pitchFamily="34" charset="0"/>
              </a:rPr>
              <a:t>Được nhe!</a:t>
            </a:r>
            <a:endParaRPr lang="en-US" sz="3200" dirty="0">
              <a:latin typeface="Calibri Light" panose="020F03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pPr algn="ctr"/>
            <a:r>
              <a:rPr lang="vi-VN" dirty="0">
                <a:latin typeface="Calibri Light" panose="020F0302020204030204" pitchFamily="34" charset="0"/>
              </a:rPr>
              <a:t>No attendance checking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latin typeface="Calibri Light" panose="020F0302020204030204" pitchFamily="34" charset="0"/>
              </a:rPr>
              <a:t>Nghỉ học được không bạn?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 Light" panose="020F0302020204030204" pitchFamily="34" charset="0"/>
              </a:rPr>
              <a:t>Nhưng khó đậu nhe!</a:t>
            </a:r>
            <a:endParaRPr lang="en-US" sz="3200" dirty="0">
              <a:latin typeface="Calibri Light" panose="020F03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4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6C29-C2D4-4C6E-40A2-654BD0CD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5909152"/>
            <a:ext cx="8600440" cy="732155"/>
          </a:xfrm>
        </p:spPr>
        <p:txBody>
          <a:bodyPr>
            <a:normAutofit/>
          </a:bodyPr>
          <a:lstStyle/>
          <a:p>
            <a:r>
              <a:rPr lang="en-US" sz="2000" dirty="0"/>
              <a:t>https://www.youtube.com/@vpivnpathoinformatics8930/playlists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D5330-3EC3-1F44-2C35-8CED072F6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33" y="680720"/>
            <a:ext cx="9177933" cy="5090159"/>
          </a:xfrm>
        </p:spPr>
      </p:pic>
    </p:spTree>
    <p:extLst>
      <p:ext uri="{BB962C8B-B14F-4D97-AF65-F5344CB8AC3E}">
        <p14:creationId xmlns:p14="http://schemas.microsoft.com/office/powerpoint/2010/main" val="255228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CAD0-6263-597C-6D42-AD9D7E9B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https://github.com/luuloi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780684-EFC3-5880-E174-C24983E8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472" y="1825625"/>
            <a:ext cx="8081055" cy="4351338"/>
          </a:xfrm>
        </p:spPr>
      </p:pic>
    </p:spTree>
    <p:extLst>
      <p:ext uri="{BB962C8B-B14F-4D97-AF65-F5344CB8AC3E}">
        <p14:creationId xmlns:p14="http://schemas.microsoft.com/office/powerpoint/2010/main" val="188805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DEE-EDF4-18AD-71DC-50739257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https://github.com/luuloi/AppliedBioinformatics2023/tree/main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6DE62-3D6A-8189-28FD-E633AD315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709" y="1551305"/>
            <a:ext cx="9260337" cy="4667250"/>
          </a:xfrm>
        </p:spPr>
      </p:pic>
    </p:spTree>
    <p:extLst>
      <p:ext uri="{BB962C8B-B14F-4D97-AF65-F5344CB8AC3E}">
        <p14:creationId xmlns:p14="http://schemas.microsoft.com/office/powerpoint/2010/main" val="2363532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79E28-9EB8-E680-17EE-261D3B91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71" y="995100"/>
            <a:ext cx="9846140" cy="5182179"/>
          </a:xfrm>
        </p:spPr>
      </p:pic>
    </p:spTree>
    <p:extLst>
      <p:ext uri="{BB962C8B-B14F-4D97-AF65-F5344CB8AC3E}">
        <p14:creationId xmlns:p14="http://schemas.microsoft.com/office/powerpoint/2010/main" val="175456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pPr algn="ctr"/>
            <a:r>
              <a:rPr lang="vi-VN" dirty="0">
                <a:latin typeface="Calibri Light" panose="020F0302020204030204" pitchFamily="34" charset="0"/>
              </a:rPr>
              <a:t>Class member introduction</a:t>
            </a:r>
            <a:endParaRPr lang="en-US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latin typeface="Calibri Light" panose="020F0302020204030204" pitchFamily="34" charset="0"/>
              </a:rPr>
              <a:t>Bạn phẻ không?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 Light" panose="020F0302020204030204" pitchFamily="34" charset="0"/>
              </a:rPr>
              <a:t>Phẻ! Cảm ơn bạn. Còn bạn?</a:t>
            </a:r>
            <a:endParaRPr lang="en-US" sz="3200" dirty="0">
              <a:latin typeface="Calibri Light" panose="020F03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2"/>
          <p:cNvSpPr/>
          <p:nvPr/>
        </p:nvSpPr>
        <p:spPr>
          <a:xfrm>
            <a:off x="1520" y="-10449"/>
            <a:ext cx="12188641" cy="503307"/>
          </a:xfrm>
          <a:prstGeom prst="rect">
            <a:avLst/>
          </a:prstGeom>
          <a:solidFill>
            <a:srgbClr val="00206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8847" tIns="54423" rIns="108847" bIns="54423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96" b="1" spc="-1" dirty="0">
                <a:solidFill>
                  <a:schemeClr val="lt1"/>
                </a:solidFill>
                <a:latin typeface="Calibri Light" panose="020F0302020204030204" pitchFamily="34" charset="0"/>
                <a:ea typeface="DejaVu Sans"/>
              </a:rPr>
              <a:t>PERSONAL INTRODUCTION</a:t>
            </a:r>
            <a:endParaRPr lang="en-US" sz="1996" spc="-1" dirty="0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CA8D4-B0F7-3741-41D4-4A3FE86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86" y="1255571"/>
            <a:ext cx="9720103" cy="374721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E08880C-5C6C-899B-A449-1AAFE56BD9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870" t="32132" r="7624" b="36594"/>
          <a:stretch/>
        </p:blipFill>
        <p:spPr>
          <a:xfrm>
            <a:off x="308537" y="87312"/>
            <a:ext cx="1991908" cy="734148"/>
          </a:xfrm>
          <a:prstGeom prst="rect">
            <a:avLst/>
          </a:prstGeom>
        </p:spPr>
      </p:pic>
      <p:pic>
        <p:nvPicPr>
          <p:cNvPr id="4" name="Picture 2" descr="S/F RNA Lysis Buffer">
            <a:extLst>
              <a:ext uri="{FF2B5EF4-FFF2-40B4-BE49-F238E27FC236}">
                <a16:creationId xmlns:a16="http://schemas.microsoft.com/office/drawing/2014/main" id="{F6FF6565-9359-5891-9E88-D2EBBB41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68" y="87311"/>
            <a:ext cx="1409382" cy="73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8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2"/>
          <p:cNvSpPr/>
          <p:nvPr/>
        </p:nvSpPr>
        <p:spPr>
          <a:xfrm>
            <a:off x="1520" y="-10449"/>
            <a:ext cx="12188641" cy="503307"/>
          </a:xfrm>
          <a:prstGeom prst="rect">
            <a:avLst/>
          </a:prstGeom>
          <a:solidFill>
            <a:srgbClr val="00206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8847" tIns="54423" rIns="108847" bIns="54423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96" b="1" spc="-1" dirty="0">
                <a:solidFill>
                  <a:schemeClr val="lt1"/>
                </a:solidFill>
                <a:latin typeface="Calibri Light" panose="020F0302020204030204" pitchFamily="34" charset="0"/>
                <a:ea typeface="DejaVu Sans"/>
              </a:rPr>
              <a:t>EDUCATION AND PROFESSION</a:t>
            </a:r>
            <a:endParaRPr lang="en-US" sz="1996" spc="-1" dirty="0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A269C-3D2C-04E1-70FA-5087FB0C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73" y="904476"/>
            <a:ext cx="9274534" cy="5197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6542-6955-E5BD-97E3-A640F6A9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Curriculum</a:t>
            </a:r>
            <a:br>
              <a:rPr lang="vi-VN" dirty="0">
                <a:latin typeface="Calibri Light" panose="020F0302020204030204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Calibri Light" panose="020F0302020204030204" pitchFamily="34" charset="0"/>
              </a:rPr>
              <a:t>Applied Bioinformatics 2023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49DD-0E7F-00F1-EC2A-B603B42DE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040"/>
            <a:ext cx="10515600" cy="4622483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</a:rPr>
              <a:t>Linux OS, Linux command lines, basic bash script</a:t>
            </a:r>
            <a:r>
              <a:rPr lang="vi-VN" b="0" i="0" dirty="0">
                <a:solidFill>
                  <a:srgbClr val="1F2328"/>
                </a:solidFill>
                <a:effectLst/>
              </a:rPr>
              <a:t> and awk (22 July)</a:t>
            </a:r>
            <a:endParaRPr lang="en-US" b="0" i="0" dirty="0">
              <a:solidFill>
                <a:srgbClr val="1F2328"/>
              </a:solidFill>
              <a:effectLst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</a:rPr>
              <a:t>Basic R, statistics with R, and data visualization with R</a:t>
            </a:r>
            <a:r>
              <a:rPr lang="vi-VN" b="0" i="0" dirty="0">
                <a:solidFill>
                  <a:srgbClr val="1F2328"/>
                </a:solidFill>
                <a:effectLst/>
              </a:rPr>
              <a:t> (29 July)</a:t>
            </a:r>
            <a:endParaRPr lang="en-US" b="0" i="0" dirty="0">
              <a:solidFill>
                <a:srgbClr val="1F2328"/>
              </a:solidFill>
              <a:effectLst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2"/>
                </a:solidFill>
                <a:effectLst/>
              </a:rPr>
              <a:t>Review basic molecular biology, the human genome, gene annotation, and the other databases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Basic GWAS: case/control and quantitative traits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NGS and upstream analysis for DNA-seq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</a:rPr>
              <a:t>Downstream analysis for DNA-seq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Introduction to bulk RNA-seq, library types, and experiment design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</a:rPr>
              <a:t>PolyA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 bulk RNA-seq analysis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Long non-coding bulk RNA-seq analysis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Presenting group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2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013F8-C74D-2450-F1A9-10286123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79" y="640080"/>
            <a:ext cx="10638054" cy="5729923"/>
          </a:xfrm>
        </p:spPr>
      </p:pic>
    </p:spTree>
    <p:extLst>
      <p:ext uri="{BB962C8B-B14F-4D97-AF65-F5344CB8AC3E}">
        <p14:creationId xmlns:p14="http://schemas.microsoft.com/office/powerpoint/2010/main" val="345149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21A025CC-413A-9626-705E-B7A20A47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07" y="1132955"/>
            <a:ext cx="5933930" cy="529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64D7E5-114C-C92A-74D6-2CA3D1AA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649"/>
            <a:ext cx="10515600" cy="475796"/>
          </a:xfrm>
        </p:spPr>
        <p:txBody>
          <a:bodyPr>
            <a:noAutofit/>
          </a:bodyPr>
          <a:lstStyle/>
          <a:p>
            <a:pPr algn="ctr"/>
            <a:r>
              <a:rPr lang="en-US" sz="3600" b="1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</a:rPr>
              <a:t>Genome-wide association studies</a:t>
            </a:r>
            <a:r>
              <a:rPr lang="vi-VN" sz="3600" b="1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</a:rPr>
              <a:t> (</a:t>
            </a:r>
            <a:r>
              <a:rPr lang="vi-VN" sz="3600" b="1" dirty="0">
                <a:latin typeface="Calibri Light" panose="020F0302020204030204" pitchFamily="34" charset="0"/>
              </a:rPr>
              <a:t>GWAS)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54AB2-64F2-97FC-FEB1-B3F7A35C6BB3}"/>
              </a:ext>
            </a:extLst>
          </p:cNvPr>
          <p:cNvSpPr txBox="1"/>
          <p:nvPr/>
        </p:nvSpPr>
        <p:spPr>
          <a:xfrm>
            <a:off x="171988" y="6354927"/>
            <a:ext cx="609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https://www.nature.com/articles/s43586-021-00056-9</a:t>
            </a:r>
          </a:p>
        </p:txBody>
      </p:sp>
    </p:spTree>
    <p:extLst>
      <p:ext uri="{BB962C8B-B14F-4D97-AF65-F5344CB8AC3E}">
        <p14:creationId xmlns:p14="http://schemas.microsoft.com/office/powerpoint/2010/main" val="41985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598265-E572-7BE5-1816-8C7EF746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7" y="366648"/>
            <a:ext cx="10735785" cy="61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5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691</Words>
  <Application>Microsoft Office PowerPoint</Application>
  <PresentationFormat>Widescreen</PresentationFormat>
  <Paragraphs>110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Tin sinh học ứng dụng (Applied Bioinformatics)</vt:lpstr>
      <vt:lpstr>Content</vt:lpstr>
      <vt:lpstr>Class member introduction</vt:lpstr>
      <vt:lpstr>PowerPoint Presentation</vt:lpstr>
      <vt:lpstr>PowerPoint Presentation</vt:lpstr>
      <vt:lpstr>Curriculum Applied Bioinformatics 2023</vt:lpstr>
      <vt:lpstr>PowerPoint Presentation</vt:lpstr>
      <vt:lpstr>Genome-wide association studies (GWAS)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Projects and important dates</vt:lpstr>
      <vt:lpstr>Do we need to install and learn Ubuntu and programing?</vt:lpstr>
      <vt:lpstr>PowerPoint Presentation</vt:lpstr>
      <vt:lpstr>Evalutation for the course</vt:lpstr>
      <vt:lpstr>How does my lecture work?</vt:lpstr>
      <vt:lpstr>No attendance checking</vt:lpstr>
      <vt:lpstr>No attendance checking</vt:lpstr>
      <vt:lpstr>https://www.youtube.com/@vpivnpathoinformatics8930/playlists</vt:lpstr>
      <vt:lpstr>https://github.com/luuloi</vt:lpstr>
      <vt:lpstr>https://github.com/luuloi/AppliedBioinformatics2023/tree/main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sinh học ứng dụng (Applied Bioinformatics)</dc:title>
  <dc:creator>Luu Loi</dc:creator>
  <cp:lastModifiedBy>Luu Loi</cp:lastModifiedBy>
  <cp:revision>80</cp:revision>
  <dcterms:created xsi:type="dcterms:W3CDTF">2023-07-21T21:55:59Z</dcterms:created>
  <dcterms:modified xsi:type="dcterms:W3CDTF">2023-07-28T11:35:18Z</dcterms:modified>
</cp:coreProperties>
</file>